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omfortaa-bold.fntdata"/><Relationship Id="rId10" Type="http://schemas.openxmlformats.org/officeDocument/2006/relationships/slide" Target="slides/slide5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0cffb1ca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0cffb1ca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0cffb1ca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0cffb1ca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0cffb1c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0cffb1c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0cffb1ca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0cffb1ca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0cffb1ca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0cffb1ca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0cffb1ca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0cffb1c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0cffb1c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0cffb1c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0cffb1ca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0cffb1ca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0cffb1c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0cffb1c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0cffb1ca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0cffb1ca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0cffb1ca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0cffb1ca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0cffb1ca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0cffb1ca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0cffb1ca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0cffb1ca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0deaf24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0deaf24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0cffb1ca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0cffb1ca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0cffb1ca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0cffb1ca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0cffb1ca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0cffb1ca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0cffb1ca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0cffb1ca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15904d1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15904d1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e281004b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e281004b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15904d11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15904d11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0cffb1ca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0cffb1ca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15904d11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15904d11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15904d1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15904d1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0cffb1ca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0cffb1ca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FEFEF"/>
                </a:solidFill>
              </a:defRPr>
            </a:lvl1pPr>
            <a:lvl2pPr lvl="1">
              <a:buNone/>
              <a:defRPr>
                <a:solidFill>
                  <a:srgbClr val="EFEFEF"/>
                </a:solidFill>
              </a:defRPr>
            </a:lvl2pPr>
            <a:lvl3pPr lvl="2">
              <a:buNone/>
              <a:defRPr>
                <a:solidFill>
                  <a:srgbClr val="EFEFEF"/>
                </a:solidFill>
              </a:defRPr>
            </a:lvl3pPr>
            <a:lvl4pPr lvl="3">
              <a:buNone/>
              <a:defRPr>
                <a:solidFill>
                  <a:srgbClr val="EFEFEF"/>
                </a:solidFill>
              </a:defRPr>
            </a:lvl4pPr>
            <a:lvl5pPr lvl="4">
              <a:buNone/>
              <a:defRPr>
                <a:solidFill>
                  <a:srgbClr val="EFEFEF"/>
                </a:solidFill>
              </a:defRPr>
            </a:lvl5pPr>
            <a:lvl6pPr lvl="5">
              <a:buNone/>
              <a:defRPr>
                <a:solidFill>
                  <a:srgbClr val="EFEFEF"/>
                </a:solidFill>
              </a:defRPr>
            </a:lvl6pPr>
            <a:lvl7pPr lvl="6">
              <a:buNone/>
              <a:defRPr>
                <a:solidFill>
                  <a:srgbClr val="EFEFEF"/>
                </a:solidFill>
              </a:defRPr>
            </a:lvl7pPr>
            <a:lvl8pPr lvl="7">
              <a:buNone/>
              <a:defRPr>
                <a:solidFill>
                  <a:srgbClr val="EFEFEF"/>
                </a:solidFill>
              </a:defRPr>
            </a:lvl8pPr>
            <a:lvl9pPr lvl="8">
              <a:buNone/>
              <a:defRPr>
                <a:solidFill>
                  <a:srgbClr val="EFEFE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 flipH="1" rot="10800000">
            <a:off x="1257300" y="5002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" name="Google Shape;14;p2"/>
          <p:cNvCxnSpPr/>
          <p:nvPr/>
        </p:nvCxnSpPr>
        <p:spPr>
          <a:xfrm flipH="1" rot="10800000">
            <a:off x="1257300" y="46150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1"/>
          <p:cNvCxnSpPr/>
          <p:nvPr/>
        </p:nvCxnSpPr>
        <p:spPr>
          <a:xfrm flipH="1" rot="10800000">
            <a:off x="1257300" y="5002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2" name="Google Shape;62;p11"/>
          <p:cNvCxnSpPr/>
          <p:nvPr/>
        </p:nvCxnSpPr>
        <p:spPr>
          <a:xfrm flipH="1" rot="10800000">
            <a:off x="1257300" y="46150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 rot="10800000">
            <a:off x="1257300" y="5002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" name="Google Shape;19;p3"/>
          <p:cNvCxnSpPr/>
          <p:nvPr/>
        </p:nvCxnSpPr>
        <p:spPr>
          <a:xfrm flipH="1" rot="10800000">
            <a:off x="1257300" y="46150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4"/>
          <p:cNvCxnSpPr/>
          <p:nvPr/>
        </p:nvCxnSpPr>
        <p:spPr>
          <a:xfrm flipH="1" rot="10800000">
            <a:off x="263975" y="1045325"/>
            <a:ext cx="8626500" cy="52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5"/>
          <p:cNvCxnSpPr/>
          <p:nvPr/>
        </p:nvCxnSpPr>
        <p:spPr>
          <a:xfrm flipH="1" rot="10800000">
            <a:off x="263975" y="1045325"/>
            <a:ext cx="8626500" cy="52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 flipH="1" rot="10800000">
            <a:off x="263975" y="1045325"/>
            <a:ext cx="8626500" cy="52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" name="Google Shape;39;p7"/>
          <p:cNvCxnSpPr/>
          <p:nvPr/>
        </p:nvCxnSpPr>
        <p:spPr>
          <a:xfrm flipH="1" rot="10800000">
            <a:off x="263975" y="1045325"/>
            <a:ext cx="8626500" cy="52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" name="Google Shape;43;p8"/>
          <p:cNvCxnSpPr/>
          <p:nvPr/>
        </p:nvCxnSpPr>
        <p:spPr>
          <a:xfrm flipH="1" rot="10800000">
            <a:off x="1257300" y="5002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4" name="Google Shape;44;p8"/>
          <p:cNvCxnSpPr/>
          <p:nvPr/>
        </p:nvCxnSpPr>
        <p:spPr>
          <a:xfrm flipH="1" rot="10800000">
            <a:off x="1257300" y="4615050"/>
            <a:ext cx="66294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" name="Google Shape;51;p9"/>
          <p:cNvCxnSpPr/>
          <p:nvPr/>
        </p:nvCxnSpPr>
        <p:spPr>
          <a:xfrm flipH="1" rot="10800000">
            <a:off x="338700" y="500250"/>
            <a:ext cx="38370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2" name="Google Shape;52;p9"/>
          <p:cNvCxnSpPr/>
          <p:nvPr/>
        </p:nvCxnSpPr>
        <p:spPr>
          <a:xfrm flipH="1" rot="10800000">
            <a:off x="338700" y="4615050"/>
            <a:ext cx="3837000" cy="2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10"/>
          <p:cNvCxnSpPr/>
          <p:nvPr/>
        </p:nvCxnSpPr>
        <p:spPr>
          <a:xfrm flipH="1" rot="10800000">
            <a:off x="263975" y="4724043"/>
            <a:ext cx="8626500" cy="52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87C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-lfs.github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3" Type="http://schemas.openxmlformats.org/officeDocument/2006/relationships/image" Target="../media/image24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rew.sh/" TargetMode="External"/><Relationship Id="rId4" Type="http://schemas.openxmlformats.org/officeDocument/2006/relationships/hyperlink" Target="https://www.macports.org/" TargetMode="External"/><Relationship Id="rId5" Type="http://schemas.openxmlformats.org/officeDocument/2006/relationships/hyperlink" Target="https://git-scm.com/download/win" TargetMode="External"/><Relationship Id="rId6" Type="http://schemas.openxmlformats.org/officeDocument/2006/relationships/hyperlink" Target="https://www.sourcetreeapp.com/" TargetMode="External"/><Relationship Id="rId7" Type="http://schemas.openxmlformats.org/officeDocument/2006/relationships/hyperlink" Target="https://www.sourcetreeapp.com/" TargetMode="External"/><Relationship Id="rId8" Type="http://schemas.openxmlformats.org/officeDocument/2006/relationships/hyperlink" Target="https://www.gitkraken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uides.github.com/activities/hello-world/" TargetMode="External"/><Relationship Id="rId4" Type="http://schemas.openxmlformats.org/officeDocument/2006/relationships/hyperlink" Target="https://www.atlassian.com/software/jira/feature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LowellObservatory/DeadParrots" TargetMode="External"/><Relationship Id="rId4" Type="http://schemas.openxmlformats.org/officeDocument/2006/relationships/hyperlink" Target="https://github.com/LowellObservatory/DataServants/issues/8" TargetMode="External"/><Relationship Id="rId5" Type="http://schemas.openxmlformats.org/officeDocument/2006/relationships/hyperlink" Target="https://github.com/LowellObservatory/DataServants/projects/1" TargetMode="External"/><Relationship Id="rId6" Type="http://schemas.openxmlformats.org/officeDocument/2006/relationships/hyperlink" Target="https://github.com/astropy/astropy" TargetMode="External"/><Relationship Id="rId7" Type="http://schemas.openxmlformats.org/officeDocument/2006/relationships/hyperlink" Target="https://github.com/astrobokonon/astrobokonon.github.io" TargetMode="External"/><Relationship Id="rId8" Type="http://schemas.openxmlformats.org/officeDocument/2006/relationships/hyperlink" Target="https://pages.github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elp.github.com/articles/licensing-a-repository/" TargetMode="External"/><Relationship Id="rId4" Type="http://schemas.openxmlformats.org/officeDocument/2006/relationships/hyperlink" Target="https://choosealicense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Version_control" TargetMode="External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gif"/><Relationship Id="rId4" Type="http://schemas.openxmlformats.org/officeDocument/2006/relationships/image" Target="../media/image20.gif"/><Relationship Id="rId5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lab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bitbucket.org/" TargetMode="External"/><Relationship Id="rId5" Type="http://schemas.openxmlformats.org/officeDocument/2006/relationships/hyperlink" Target="https://sourceforge.ne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https://github.com/git/git/tree/e83c5163316f89bfbde7d9ab23ca2e25604af29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Themes</a:t>
            </a:r>
            <a:endParaRPr/>
          </a:p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1729" l="0" r="0" t="0"/>
          <a:stretch/>
        </p:blipFill>
        <p:spPr>
          <a:xfrm>
            <a:off x="311725" y="1194375"/>
            <a:ext cx="25812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787" y="1194375"/>
            <a:ext cx="278928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5">
            <a:alphaModFix/>
          </a:blip>
          <a:srcRect b="9132" l="0" r="0" t="1597"/>
          <a:stretch/>
        </p:blipFill>
        <p:spPr>
          <a:xfrm>
            <a:off x="6151850" y="1194375"/>
            <a:ext cx="2649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Always a Relevant XKCD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96025"/>
            <a:ext cx="5730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If that doesn't fix it, git.txt contains the phone number of a friend of mine who understands git. Just wait through a few minutes of 'It's really pretty simple, just think of branches as...' and eventually you'll learn the commands that will fix everything.</a:t>
            </a:r>
            <a:endParaRPr sz="14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725" y="1237550"/>
            <a:ext cx="2439350" cy="35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Lingo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 Model: trees and branches!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move vertically (up </a:t>
            </a:r>
            <a:r>
              <a:rPr i="1" lang="en"/>
              <a:t>and</a:t>
            </a:r>
            <a:r>
              <a:rPr lang="en"/>
              <a:t> down) in the diagram below using git commands</a:t>
            </a:r>
            <a:endParaRPr/>
          </a:p>
        </p:txBody>
      </p:sp>
      <p:grpSp>
        <p:nvGrpSpPr>
          <p:cNvPr id="140" name="Google Shape;140;p23"/>
          <p:cNvGrpSpPr/>
          <p:nvPr/>
        </p:nvGrpSpPr>
        <p:grpSpPr>
          <a:xfrm>
            <a:off x="1030955" y="1998975"/>
            <a:ext cx="4194499" cy="3002375"/>
            <a:chOff x="2474750" y="1981775"/>
            <a:chExt cx="4194499" cy="3002375"/>
          </a:xfrm>
        </p:grpSpPr>
        <p:pic>
          <p:nvPicPr>
            <p:cNvPr id="141" name="Google Shape;14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4750" y="1981775"/>
              <a:ext cx="4194499" cy="2500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2" name="Google Shape;142;p23"/>
            <p:cNvCxnSpPr/>
            <p:nvPr/>
          </p:nvCxnSpPr>
          <p:spPr>
            <a:xfrm>
              <a:off x="2747031" y="4643050"/>
              <a:ext cx="3781500" cy="17100"/>
            </a:xfrm>
            <a:prstGeom prst="straightConnector1">
              <a:avLst/>
            </a:prstGeom>
            <a:noFill/>
            <a:ln cap="flat" cmpd="sng" w="38100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3" name="Google Shape;143;p23"/>
            <p:cNvSpPr txBox="1"/>
            <p:nvPr/>
          </p:nvSpPr>
          <p:spPr>
            <a:xfrm>
              <a:off x="3839996" y="4660150"/>
              <a:ext cx="14640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Time/Commits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44" name="Google Shape;144;p23"/>
            <p:cNvCxnSpPr/>
            <p:nvPr/>
          </p:nvCxnSpPr>
          <p:spPr>
            <a:xfrm>
              <a:off x="3349375" y="2653275"/>
              <a:ext cx="320400" cy="5523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" name="Google Shape;145;p23"/>
            <p:cNvCxnSpPr/>
            <p:nvPr/>
          </p:nvCxnSpPr>
          <p:spPr>
            <a:xfrm flipH="1" rot="10800000">
              <a:off x="4082150" y="2629950"/>
              <a:ext cx="292200" cy="5670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" name="Google Shape;146;p23"/>
            <p:cNvCxnSpPr/>
            <p:nvPr/>
          </p:nvCxnSpPr>
          <p:spPr>
            <a:xfrm>
              <a:off x="4120525" y="3372875"/>
              <a:ext cx="320400" cy="5523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7" name="Google Shape;147;p23"/>
          <p:cNvGrpSpPr/>
          <p:nvPr/>
        </p:nvGrpSpPr>
        <p:grpSpPr>
          <a:xfrm>
            <a:off x="5815900" y="2240650"/>
            <a:ext cx="2099450" cy="2216550"/>
            <a:chOff x="5815900" y="2240650"/>
            <a:chExt cx="2099450" cy="2216550"/>
          </a:xfrm>
        </p:grpSpPr>
        <p:cxnSp>
          <p:nvCxnSpPr>
            <p:cNvPr id="148" name="Google Shape;148;p23"/>
            <p:cNvCxnSpPr/>
            <p:nvPr/>
          </p:nvCxnSpPr>
          <p:spPr>
            <a:xfrm>
              <a:off x="5815900" y="2240650"/>
              <a:ext cx="320400" cy="5523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3"/>
            <p:cNvCxnSpPr/>
            <p:nvPr/>
          </p:nvCxnSpPr>
          <p:spPr>
            <a:xfrm flipH="1" rot="10800000">
              <a:off x="5815900" y="3098275"/>
              <a:ext cx="370200" cy="5409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0" name="Google Shape;150;p23"/>
            <p:cNvSpPr txBox="1"/>
            <p:nvPr/>
          </p:nvSpPr>
          <p:spPr>
            <a:xfrm>
              <a:off x="6413975" y="2240650"/>
              <a:ext cx="14607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“</a:t>
              </a:r>
              <a:r>
                <a:rPr lang="en">
                  <a:solidFill>
                    <a:srgbClr val="FFFFFF"/>
                  </a:solidFill>
                </a:rPr>
                <a:t>Clone” or “Pull”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1" name="Google Shape;151;p23"/>
            <p:cNvSpPr txBox="1"/>
            <p:nvPr/>
          </p:nvSpPr>
          <p:spPr>
            <a:xfrm>
              <a:off x="6454650" y="3098275"/>
              <a:ext cx="14607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“Merge”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52" name="Google Shape;152;p23"/>
            <p:cNvCxnSpPr/>
            <p:nvPr/>
          </p:nvCxnSpPr>
          <p:spPr>
            <a:xfrm flipH="1" rot="10800000">
              <a:off x="5815900" y="4095450"/>
              <a:ext cx="451500" cy="141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3" name="Google Shape;153;p23"/>
            <p:cNvSpPr txBox="1"/>
            <p:nvPr/>
          </p:nvSpPr>
          <p:spPr>
            <a:xfrm>
              <a:off x="6454650" y="3879700"/>
              <a:ext cx="14607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“Commit”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(slight) Catch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“Commit” == checkpoint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only works if you “commit” your changes as you go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commit is actually stored as just a set of diffs from the previous commit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get to choose when and what files to commit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Committing binary files is possible, but can get out of hand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that, try </a:t>
            </a:r>
            <a:r>
              <a:rPr lang="en" u="sng">
                <a:solidFill>
                  <a:srgbClr val="FF9900"/>
                </a:solidFill>
                <a:hlinkClick r:id="rId3"/>
              </a:rPr>
              <a:t>Git Large File Storage (Git LFS)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“But I’m not Good with </a:t>
            </a:r>
            <a:r>
              <a:rPr lang="en"/>
              <a:t>Commitment</a:t>
            </a:r>
            <a:r>
              <a:rPr lang="en"/>
              <a:t>”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Don’t let “future cleanup” stop you from performing commits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how the sausage is made! Software doesn’t spontaneously get perfect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what works for you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don’t have to commit every character, but don’t only commit once a month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Regular commits allow you to go back and branch off easier</a:t>
            </a:r>
            <a:endParaRPr i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Also allows you to easier merge in other’s work</a:t>
            </a:r>
            <a:endParaRPr i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to the point but don’t be vague</a:t>
            </a:r>
            <a:br>
              <a:rPr lang="en"/>
            </a:b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Remember: </a:t>
            </a:r>
            <a:br>
              <a:rPr b="1" lang="en"/>
            </a:br>
            <a:r>
              <a:rPr b="1" lang="en"/>
              <a:t>	You’re the most likely future user</a:t>
            </a:r>
            <a:endParaRPr b="1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050" y="2913349"/>
            <a:ext cx="3477376" cy="198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Git Does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Contribution types: shared (hippie)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945" y="1918600"/>
            <a:ext cx="5300111" cy="26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Git Does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Contribution types: managed (May The Fork Be With You)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25" y="1830500"/>
            <a:ext cx="5583950" cy="24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Git Does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Contribution types: m</a:t>
            </a:r>
            <a:r>
              <a:rPr lang="en"/>
              <a:t>afioso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000" y="1830497"/>
            <a:ext cx="5007999" cy="27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Git Does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Contribution types: mafioso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000" y="1830497"/>
            <a:ext cx="5007999" cy="27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 b="5761" l="39364" r="15693" t="1456"/>
          <a:stretch/>
        </p:blipFill>
        <p:spPr>
          <a:xfrm>
            <a:off x="6055930" y="1961449"/>
            <a:ext cx="507051" cy="6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5">
            <a:alphaModFix/>
          </a:blip>
          <a:srcRect b="37468" l="53811" r="20813" t="0"/>
          <a:stretch/>
        </p:blipFill>
        <p:spPr>
          <a:xfrm>
            <a:off x="4339588" y="2345250"/>
            <a:ext cx="46482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6">
            <a:alphaModFix/>
          </a:blip>
          <a:srcRect b="46097" l="41627" r="9553" t="6569"/>
          <a:stretch/>
        </p:blipFill>
        <p:spPr>
          <a:xfrm>
            <a:off x="3420400" y="2478675"/>
            <a:ext cx="567142" cy="6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7">
            <a:alphaModFix/>
          </a:blip>
          <a:srcRect b="29770" l="17734" r="28129" t="0"/>
          <a:stretch/>
        </p:blipFill>
        <p:spPr>
          <a:xfrm>
            <a:off x="2456175" y="1855825"/>
            <a:ext cx="507050" cy="627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9"/>
          <p:cNvCxnSpPr>
            <a:endCxn id="196" idx="3"/>
          </p:cNvCxnSpPr>
          <p:nvPr/>
        </p:nvCxnSpPr>
        <p:spPr>
          <a:xfrm flipH="1">
            <a:off x="4804417" y="2483700"/>
            <a:ext cx="463800" cy="1479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" name="Google Shape;200;p29"/>
          <p:cNvPicPr preferRelativeResize="0"/>
          <p:nvPr/>
        </p:nvPicPr>
        <p:blipFill rotWithShape="1">
          <a:blip r:embed="rId8">
            <a:alphaModFix/>
          </a:blip>
          <a:srcRect b="18666" l="17062" r="43999" t="0"/>
          <a:stretch/>
        </p:blipFill>
        <p:spPr>
          <a:xfrm>
            <a:off x="6204000" y="4045420"/>
            <a:ext cx="507050" cy="61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9">
            <a:alphaModFix/>
          </a:blip>
          <a:srcRect b="13575" l="21235" r="29136" t="4146"/>
          <a:stretch/>
        </p:blipFill>
        <p:spPr>
          <a:xfrm>
            <a:off x="4950125" y="4036413"/>
            <a:ext cx="507050" cy="6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10">
            <a:alphaModFix/>
          </a:blip>
          <a:srcRect b="43746" l="38465" r="34236" t="2458"/>
          <a:stretch/>
        </p:blipFill>
        <p:spPr>
          <a:xfrm>
            <a:off x="2456175" y="2717448"/>
            <a:ext cx="507050" cy="65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11">
            <a:alphaModFix/>
          </a:blip>
          <a:srcRect b="44543" l="24585" r="25616" t="0"/>
          <a:stretch/>
        </p:blipFill>
        <p:spPr>
          <a:xfrm>
            <a:off x="2456175" y="4048076"/>
            <a:ext cx="507050" cy="60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12">
            <a:alphaModFix/>
          </a:blip>
          <a:srcRect b="69145" l="44192" r="42373" t="7296"/>
          <a:stretch/>
        </p:blipFill>
        <p:spPr>
          <a:xfrm>
            <a:off x="5558900" y="1961567"/>
            <a:ext cx="463800" cy="61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13">
            <a:alphaModFix/>
          </a:blip>
          <a:srcRect b="32590" l="20161" r="23347" t="8174"/>
          <a:stretch/>
        </p:blipFill>
        <p:spPr>
          <a:xfrm>
            <a:off x="3703148" y="4037425"/>
            <a:ext cx="507051" cy="62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Quickstart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Macs, if you’ve installed Xcode, you’ve already got git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haven’t installed Xcode, you can use either </a:t>
            </a:r>
            <a:r>
              <a:rPr lang="en" u="sng">
                <a:solidFill>
                  <a:srgbClr val="FF9900"/>
                </a:solidFill>
                <a:hlinkClick r:id="rId3"/>
              </a:rPr>
              <a:t>Homebrew</a:t>
            </a:r>
            <a:r>
              <a:rPr lang="en"/>
              <a:t> or </a:t>
            </a:r>
            <a:r>
              <a:rPr lang="en" u="sng">
                <a:solidFill>
                  <a:srgbClr val="FF9900"/>
                </a:solidFill>
                <a:hlinkClick r:id="rId4"/>
              </a:rPr>
              <a:t>MacPorts</a:t>
            </a:r>
            <a:r>
              <a:rPr lang="en"/>
              <a:t> to get it easily. The Xcode git version tends to be old but either of those will give you a current one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Linux, it’s always just an apt-get (or yum or whatever) away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Windows, </a:t>
            </a:r>
            <a:r>
              <a:rPr lang="en" u="sng">
                <a:solidFill>
                  <a:srgbClr val="FF9900"/>
                </a:solidFill>
                <a:hlinkClick r:id="rId5"/>
              </a:rPr>
              <a:t>there’s an installer that git distributes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On most platforms, there are also GUI options that sometimes give you a complete working bundle independent of the methods above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u="sng">
                <a:solidFill>
                  <a:srgbClr val="FF9900"/>
                </a:solidFill>
                <a:hlinkClick r:id="rId6"/>
              </a:rPr>
              <a:t>Atlassian’s</a:t>
            </a:r>
            <a:r>
              <a:rPr lang="en" u="sng">
                <a:solidFill>
                  <a:srgbClr val="FF9900"/>
                </a:solidFill>
                <a:hlinkClick r:id="rId7"/>
              </a:rPr>
              <a:t> SourceTree</a:t>
            </a:r>
            <a:r>
              <a:rPr lang="en">
                <a:solidFill>
                  <a:srgbClr val="FFFFFF"/>
                </a:solidFill>
              </a:rPr>
              <a:t> (Windows, Mac) is by far my favorite but they don’t have a Linux version. There, </a:t>
            </a:r>
            <a:r>
              <a:rPr lang="en" u="sng">
                <a:solidFill>
                  <a:srgbClr val="FF9900"/>
                </a:solidFill>
                <a:hlinkClick r:id="rId8"/>
              </a:rPr>
              <a:t>Git Kraken</a:t>
            </a:r>
            <a:r>
              <a:rPr lang="en">
                <a:solidFill>
                  <a:srgbClr val="FFFFFF"/>
                </a:solidFill>
              </a:rPr>
              <a:t> is king.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Git without a command line! Visual diffs, syntax colors, click to change branches. Awesome.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i="1" lang="en">
                <a:solidFill>
                  <a:srgbClr val="FFFFFF"/>
                </a:solidFill>
              </a:rPr>
              <a:t>Your IDE probably has a git plugin too!  It’s almost essential.</a:t>
            </a:r>
            <a:endParaRPr b="1"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Do Anything Else</a:t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config --global user.name "Your Name"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Tell git who you are, will be used for all commit messages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config --global user.email your.email@example.com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(same as above, really)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If you use GitHub (or any codesharing site, really) these could be public!</a:t>
            </a:r>
            <a:br>
              <a:rPr b="1" lang="en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If you want to edit/find them in the future, look in ~/.gitconfig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Git &amp; GitHub</a:t>
            </a:r>
            <a:endParaRPr sz="8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Control your Code Versions!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Ryan T. Hamilton, Instrument Scientist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Lowell Observatory, September 2018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Quickstart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Create a directory and go into it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 init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Make some initial files, or start from a completely blank slate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 add --all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 commit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Add in a message describing your changes and then save and quit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Done! You’ve created your first git repository.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&lt;do some work&gt;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“Commit” your new work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 status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Will show list of modified files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git add &lt;modified files&gt;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git commit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git Commands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log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your commit history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status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a list of modified files, including any that are new/untracked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show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diff of the last (or </a:t>
            </a:r>
            <a:r>
              <a:rPr lang="en"/>
              <a:t>specific</a:t>
            </a:r>
            <a:r>
              <a:rPr lang="en"/>
              <a:t>) commit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[mv, rm]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 on a tracked file, moving (or removing) it and updating it appropriately in the history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‘git rm’ is </a:t>
            </a:r>
            <a:r>
              <a:rPr b="1" i="1" lang="en"/>
              <a:t>not</a:t>
            </a:r>
            <a:r>
              <a:rPr b="1" lang="en"/>
              <a:t> the inverse of ‘git add’ if you accidentally stage something</a:t>
            </a:r>
            <a:endParaRPr b="1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For that, you want ‘git rm --cached &lt;file&gt;’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[fetch, push, pull]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 with a remote repository (like Github)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.gitignore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git Commands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log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your commit history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status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a list of modified files, including any that are new/untracked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show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the diff of the last (or specific) commit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[mv, rm]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 on a tracked file, moving (or removing) it and updating it appropriately in the history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‘git rm’ is </a:t>
            </a:r>
            <a:r>
              <a:rPr b="1" i="1" lang="en"/>
              <a:t>not</a:t>
            </a:r>
            <a:r>
              <a:rPr b="1" lang="en"/>
              <a:t> the inverse of ‘git add’ if you accidentally stage something</a:t>
            </a:r>
            <a:endParaRPr b="1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For that, you want ‘git rm --cached &lt;file&gt;’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[fetch, push, pull]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 with a remote repository (like Github)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.gitignore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600" y="2737825"/>
            <a:ext cx="7193027" cy="11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GitHub</a:t>
            </a:r>
            <a:endParaRPr sz="8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00" y="2373775"/>
            <a:ext cx="2455970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Quickstart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 this: </a:t>
            </a:r>
            <a:r>
              <a:rPr lang="en" u="sng">
                <a:solidFill>
                  <a:srgbClr val="FF9900"/>
                </a:solidFill>
                <a:hlinkClick r:id="rId3"/>
              </a:rPr>
              <a:t>https://guides.github.com/activities/hello-world/</a:t>
            </a:r>
            <a:endParaRPr>
              <a:solidFill>
                <a:srgbClr val="FF99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lets you: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a repository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Copy (clone) another one and work on it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Request that the one you cloned include some of your changes (“pull request”)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an “issue” describing a problem in a repository and talk about it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See also: </a:t>
            </a:r>
            <a:r>
              <a:rPr lang="en" u="sng">
                <a:solidFill>
                  <a:srgbClr val="FF9900"/>
                </a:solidFill>
                <a:hlinkClick r:id="rId4"/>
              </a:rPr>
              <a:t>Jira</a:t>
            </a:r>
            <a:endParaRPr>
              <a:solidFill>
                <a:srgbClr val="FF99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Comment on a given commit, or even a line in a specific commit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Explore branches, the commit history, etc.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Create teams and groups, assigning permissions accordingly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releases, tagged versions, etc.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Use </a:t>
            </a:r>
            <a:r>
              <a:rPr lang="en">
                <a:solidFill>
                  <a:srgbClr val="FFFFFF"/>
                </a:solidFill>
              </a:rPr>
              <a:t>continuous</a:t>
            </a:r>
            <a:r>
              <a:rPr lang="en">
                <a:solidFill>
                  <a:srgbClr val="FFFFFF"/>
                </a:solidFill>
              </a:rPr>
              <a:t> integration systems to build and record each commit</a:t>
            </a:r>
            <a:endParaRPr>
              <a:solidFill>
                <a:srgbClr val="FFFFFF"/>
              </a:solidFill>
            </a:endParaRP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b="1" lang="en">
                <a:solidFill>
                  <a:srgbClr val="FFFFFF"/>
                </a:solidFill>
              </a:rPr>
              <a:t>Host static webpages even with HTTPS and custom domain support!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repository: </a:t>
            </a:r>
            <a:r>
              <a:rPr lang="en" u="sng">
                <a:solidFill>
                  <a:srgbClr val="FF9900"/>
                </a:solidFill>
                <a:hlinkClick r:id="rId3"/>
              </a:rPr>
              <a:t>https://github.com/LowellObservatory/DeadParrots</a:t>
            </a:r>
            <a:r>
              <a:rPr lang="en">
                <a:solidFill>
                  <a:srgbClr val="FF9900"/>
                </a:solidFill>
              </a:rPr>
              <a:t> </a:t>
            </a:r>
            <a:endParaRPr>
              <a:solidFill>
                <a:srgbClr val="FF99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Simple issue: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 u="sng">
                <a:solidFill>
                  <a:srgbClr val="FF9900"/>
                </a:solidFill>
                <a:hlinkClick r:id="rId4"/>
              </a:rPr>
              <a:t>https://github.com/LowellObservatory/DataServants/issues/8</a:t>
            </a:r>
            <a:r>
              <a:rPr lang="en">
                <a:solidFill>
                  <a:srgbClr val="FF9900"/>
                </a:solidFill>
              </a:rPr>
              <a:t> </a:t>
            </a:r>
            <a:endParaRPr>
              <a:solidFill>
                <a:srgbClr val="FF99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Simple project: </a:t>
            </a:r>
            <a:r>
              <a:rPr lang="en" u="sng">
                <a:solidFill>
                  <a:srgbClr val="FF9900"/>
                </a:solidFill>
                <a:hlinkClick r:id="rId5"/>
              </a:rPr>
              <a:t>https://github.com/LowellObservatory/DataServants/projects/1</a:t>
            </a:r>
            <a:r>
              <a:rPr lang="en">
                <a:solidFill>
                  <a:srgbClr val="FF9900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Complex everything: </a:t>
            </a:r>
            <a:r>
              <a:rPr lang="en" u="sng">
                <a:solidFill>
                  <a:srgbClr val="FF9900"/>
                </a:solidFill>
                <a:hlinkClick r:id="rId6"/>
              </a:rPr>
              <a:t>https://github.com/astropy/astropy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Static HTTP: </a:t>
            </a:r>
            <a:r>
              <a:rPr lang="en" u="sng">
                <a:solidFill>
                  <a:srgbClr val="FF9900"/>
                </a:solidFill>
                <a:hlinkClick r:id="rId7"/>
              </a:rPr>
              <a:t>https://github.com/astrobokonon/astrobokonon.github.io</a:t>
            </a:r>
            <a:r>
              <a:rPr lang="en">
                <a:solidFill>
                  <a:srgbClr val="FF9900"/>
                </a:solidFill>
              </a:rPr>
              <a:t> </a:t>
            </a:r>
            <a:endParaRPr>
              <a:solidFill>
                <a:srgbClr val="FF99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○"/>
            </a:pPr>
            <a:r>
              <a:rPr lang="en" u="sng">
                <a:solidFill>
                  <a:srgbClr val="FF9900"/>
                </a:solidFill>
                <a:hlinkClick r:id="rId8"/>
              </a:rPr>
              <a:t>https://pages.github.com/</a:t>
            </a:r>
            <a:r>
              <a:rPr lang="en">
                <a:solidFill>
                  <a:srgbClr val="FF9900"/>
                </a:solidFill>
              </a:rPr>
              <a:t> </a:t>
            </a:r>
            <a:endParaRPr>
              <a:solidFill>
                <a:srgbClr val="FF99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Quick demo of SourceTree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Things of Note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You should figure out what license you want (or are required) to post your code with. </a:t>
            </a:r>
            <a:r>
              <a:rPr lang="en">
                <a:solidFill>
                  <a:srgbClr val="980000"/>
                </a:solidFill>
              </a:rPr>
              <a:t>Unlicensed/ambiguous licensed code is dead code.</a:t>
            </a:r>
            <a:endParaRPr>
              <a:solidFill>
                <a:srgbClr val="98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○"/>
            </a:pPr>
            <a:r>
              <a:rPr lang="en" u="sng">
                <a:solidFill>
                  <a:srgbClr val="FF9900"/>
                </a:solidFill>
                <a:hlinkClick r:id="rId3"/>
              </a:rPr>
              <a:t>https://help.github.com/articles/licensing-a-repository/</a:t>
            </a:r>
            <a:endParaRPr>
              <a:solidFill>
                <a:srgbClr val="FF99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○"/>
            </a:pPr>
            <a:r>
              <a:rPr lang="en" u="sng">
                <a:solidFill>
                  <a:srgbClr val="FF9900"/>
                </a:solidFill>
                <a:hlinkClick r:id="rId4"/>
              </a:rPr>
              <a:t>https://choosealicense.com/</a:t>
            </a:r>
            <a:r>
              <a:rPr lang="en">
                <a:solidFill>
                  <a:srgbClr val="FF9900"/>
                </a:solidFill>
              </a:rPr>
              <a:t> </a:t>
            </a:r>
            <a:endParaRPr>
              <a:solidFill>
                <a:srgbClr val="FF99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Now owned by Microsoft so it could decay when they change CEOs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See also: Nokia, Skype, their enterprise/paywall shenanigans</a:t>
            </a:r>
            <a:endParaRPr>
              <a:solidFill>
                <a:srgbClr val="FF99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To have private repositories with collaborators, you’re going to have to pay</a:t>
            </a:r>
            <a:endParaRPr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It’s possible to host a git server which allows pushing from other machines but doesn’t have any bells and whistles that a web interface that Github has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We have one on jumar already, for example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...Version Control?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Go Read: </a:t>
            </a:r>
            <a:r>
              <a:rPr b="1" lang="en" u="sng">
                <a:solidFill>
                  <a:srgbClr val="FF9900"/>
                </a:solidFill>
                <a:hlinkClick r:id="rId3"/>
              </a:rPr>
              <a:t>https://en.wikipedia.org/wiki/Version_control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850" y="1209050"/>
            <a:ext cx="62103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Why Should I Use Version Control?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lt1"/>
                </a:solidFill>
              </a:rPr>
              <a:t>When done correctly, it helps you organize and plan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Reproducibility is a growing theme in astronomy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No one cares about your result using a fancy analysis if they can’t repeat it themselves</a:t>
            </a:r>
            <a:endParaRPr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Sharing is Caring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How many person-hours have been wasted starting from scratch that could have been instead started at an intermediate point? Don’t always need to rewrite a parser.</a:t>
            </a:r>
            <a:endParaRPr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Hard drives are so stupid cheap that you can save almost everything 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&gt;= $500,000/GiB 1981; &lt;= $0.03/GiB now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You can snapshot your entire development process from start to finish</a:t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Why Should I Avoid Version Control?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Why Should I Avoid Version Control?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35562" t="0"/>
          <a:stretch/>
        </p:blipFill>
        <p:spPr>
          <a:xfrm>
            <a:off x="437575" y="1527175"/>
            <a:ext cx="30687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150" y="1651613"/>
            <a:ext cx="3810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0550" y="2434250"/>
            <a:ext cx="2784750" cy="25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Bad Answers to that Last Slide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“This is a one-time thing”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Future you will hate current you</a:t>
            </a:r>
            <a:endParaRPr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“It’s just me working on this”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Superman had visitors to his fortress of solitude. Same with Batman and the BatCave</a:t>
            </a:r>
            <a:endParaRPr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“It’ll take too long to figure out how to do it”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Skill development is a real thing and isn’t just a waste of time</a:t>
            </a:r>
            <a:endParaRPr>
              <a:solidFill>
                <a:schemeClr val="lt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b="1" i="1" lang="en">
                <a:solidFill>
                  <a:schemeClr val="lt1"/>
                </a:solidFill>
              </a:rPr>
              <a:t>Barriers can be self-imposed or related to norms of the work culture and astronomy is largely terrible at dealing with these</a:t>
            </a:r>
            <a:endParaRPr b="1" i="1"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“I don’t want to share my code”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I’m sorry you feel that way, hopefully you change your mind one day</a:t>
            </a:r>
            <a:endParaRPr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“I don’t like ‘cloud’ apps or others hosting my data/work”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GitHub is an option, not a requirement. Can self-host with </a:t>
            </a:r>
            <a:r>
              <a:rPr lang="en" u="sng">
                <a:solidFill>
                  <a:srgbClr val="FF9900"/>
                </a:solidFill>
                <a:hlinkClick r:id="rId3"/>
              </a:rPr>
              <a:t>GitLab</a:t>
            </a:r>
            <a:r>
              <a:rPr lang="en">
                <a:solidFill>
                  <a:schemeClr val="lt1"/>
                </a:solidFill>
              </a:rPr>
              <a:t> or work completely locally and backup in your preferred way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of Controlling Versions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tools: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Manual (Important_done.cpp, </a:t>
            </a:r>
            <a:r>
              <a:rPr lang="en">
                <a:solidFill>
                  <a:schemeClr val="lt1"/>
                </a:solidFill>
              </a:rPr>
              <a:t>Important_working.cpp, Important_v5.cpp)</a:t>
            </a:r>
            <a:endParaRPr>
              <a:solidFill>
                <a:schemeClr val="lt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solidFill>
                  <a:schemeClr val="lt1"/>
                </a:solidFill>
              </a:rPr>
              <a:t>You almost always end up having to guess based on file modification dates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Git</a:t>
            </a:r>
            <a:endParaRPr>
              <a:solidFill>
                <a:schemeClr val="lt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solidFill>
                  <a:schemeClr val="lt1"/>
                </a:solidFill>
              </a:rPr>
              <a:t>Gold standard for a while now; created for Linux development</a:t>
            </a:r>
            <a:endParaRPr>
              <a:solidFill>
                <a:schemeClr val="lt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solidFill>
                  <a:schemeClr val="lt1"/>
                </a:solidFill>
              </a:rPr>
              <a:t>Integrated with code sharing website </a:t>
            </a:r>
            <a:r>
              <a:rPr lang="en" u="sng">
                <a:solidFill>
                  <a:srgbClr val="FF9900"/>
                </a:solidFill>
                <a:hlinkClick r:id="rId3"/>
              </a:rPr>
              <a:t>GitHub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Mercurial (Hg)</a:t>
            </a:r>
            <a:endParaRPr>
              <a:solidFill>
                <a:schemeClr val="lt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solidFill>
                  <a:schemeClr val="lt1"/>
                </a:solidFill>
              </a:rPr>
              <a:t>Solid choice, free online GitHub competitor called </a:t>
            </a:r>
            <a:r>
              <a:rPr lang="en" u="sng">
                <a:solidFill>
                  <a:srgbClr val="FF9900"/>
                </a:solidFill>
                <a:hlinkClick r:id="rId4"/>
              </a:rPr>
              <a:t>BitBucket</a:t>
            </a:r>
            <a:endParaRPr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Concurrent Versions System (CVS)</a:t>
            </a:r>
            <a:endParaRPr>
              <a:solidFill>
                <a:schemeClr val="lt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i="1" lang="en">
                <a:solidFill>
                  <a:schemeClr val="lt1"/>
                </a:solidFill>
              </a:rPr>
              <a:t>Please don’t use this</a:t>
            </a:r>
            <a:endParaRPr i="1">
              <a:solidFill>
                <a:schemeClr val="lt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Subversion (SVN)</a:t>
            </a:r>
            <a:endParaRPr>
              <a:solidFill>
                <a:schemeClr val="lt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>
                <a:solidFill>
                  <a:schemeClr val="lt1"/>
                </a:solidFill>
              </a:rPr>
              <a:t>Evolution of CVS; it’s fine, I just don’t like it. </a:t>
            </a:r>
            <a:endParaRPr>
              <a:solidFill>
                <a:schemeClr val="lt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en" u="sng">
                <a:solidFill>
                  <a:srgbClr val="FF9900"/>
                </a:solidFill>
                <a:hlinkClick r:id="rId5"/>
              </a:rPr>
              <a:t>SourceForge</a:t>
            </a:r>
            <a:r>
              <a:rPr lang="en">
                <a:solidFill>
                  <a:schemeClr val="lt1"/>
                </a:solidFill>
              </a:rPr>
              <a:t> was the O.G. and boosted SVN, but SourceForge went sketchy in 2015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Git</a:t>
            </a:r>
            <a:endParaRPr sz="8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55021" t="0"/>
          <a:stretch/>
        </p:blipFill>
        <p:spPr>
          <a:xfrm>
            <a:off x="891475" y="2305025"/>
            <a:ext cx="2202349" cy="2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3386325" y="3023988"/>
            <a:ext cx="5173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F9900"/>
                </a:solidFill>
                <a:hlinkClick r:id="rId4"/>
              </a:rPr>
              <a:t>https://github.com/git/git/tree/e83c5163316f89bfbde7d9ab23ca2e25604af290</a:t>
            </a:r>
            <a:r>
              <a:rPr lang="en" sz="1100">
                <a:solidFill>
                  <a:srgbClr val="FF9900"/>
                </a:solidFill>
              </a:rPr>
              <a:t> </a:t>
            </a:r>
            <a:endParaRPr sz="11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